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8" r:id="rId2"/>
    <p:sldId id="259" r:id="rId3"/>
    <p:sldId id="260" r:id="rId4"/>
  </p:sldIdLst>
  <p:sldSz cx="9144000" cy="6858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4" d="100"/>
          <a:sy n="114" d="100"/>
        </p:scale>
        <p:origin x="-270"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E576BE12-A0F7-41D9-A07A-BC271007E990}" type="datetimeFigureOut">
              <a:rPr lang="de-DE" smtClean="0"/>
              <a:t>09.08.2018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B44797A-B90F-488E-A648-BF9EF45E967D}" type="slidenum">
              <a:rPr lang="de-DE" smtClean="0"/>
              <a:t>‹Nr.›</a:t>
            </a:fld>
            <a:endParaRPr lang="de-DE"/>
          </a:p>
        </p:txBody>
      </p:sp>
    </p:spTree>
    <p:extLst>
      <p:ext uri="{BB962C8B-B14F-4D97-AF65-F5344CB8AC3E}">
        <p14:creationId xmlns:p14="http://schemas.microsoft.com/office/powerpoint/2010/main" val="4204752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576BE12-A0F7-41D9-A07A-BC271007E990}" type="datetimeFigureOut">
              <a:rPr lang="de-DE" smtClean="0"/>
              <a:t>09.08.2018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B44797A-B90F-488E-A648-BF9EF45E967D}" type="slidenum">
              <a:rPr lang="de-DE" smtClean="0"/>
              <a:t>‹Nr.›</a:t>
            </a:fld>
            <a:endParaRPr lang="de-DE"/>
          </a:p>
        </p:txBody>
      </p:sp>
    </p:spTree>
    <p:extLst>
      <p:ext uri="{BB962C8B-B14F-4D97-AF65-F5344CB8AC3E}">
        <p14:creationId xmlns:p14="http://schemas.microsoft.com/office/powerpoint/2010/main" val="1582724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576BE12-A0F7-41D9-A07A-BC271007E990}" type="datetimeFigureOut">
              <a:rPr lang="de-DE" smtClean="0"/>
              <a:t>09.08.2018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B44797A-B90F-488E-A648-BF9EF45E967D}" type="slidenum">
              <a:rPr lang="de-DE" smtClean="0"/>
              <a:t>‹Nr.›</a:t>
            </a:fld>
            <a:endParaRPr lang="de-DE"/>
          </a:p>
        </p:txBody>
      </p:sp>
    </p:spTree>
    <p:extLst>
      <p:ext uri="{BB962C8B-B14F-4D97-AF65-F5344CB8AC3E}">
        <p14:creationId xmlns:p14="http://schemas.microsoft.com/office/powerpoint/2010/main" val="2583422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576BE12-A0F7-41D9-A07A-BC271007E990}" type="datetimeFigureOut">
              <a:rPr lang="de-DE" smtClean="0"/>
              <a:t>09.08.2018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B44797A-B90F-488E-A648-BF9EF45E967D}" type="slidenum">
              <a:rPr lang="de-DE" smtClean="0"/>
              <a:t>‹Nr.›</a:t>
            </a:fld>
            <a:endParaRPr lang="de-DE"/>
          </a:p>
        </p:txBody>
      </p:sp>
    </p:spTree>
    <p:extLst>
      <p:ext uri="{BB962C8B-B14F-4D97-AF65-F5344CB8AC3E}">
        <p14:creationId xmlns:p14="http://schemas.microsoft.com/office/powerpoint/2010/main" val="1822011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E576BE12-A0F7-41D9-A07A-BC271007E990}" type="datetimeFigureOut">
              <a:rPr lang="de-DE" smtClean="0"/>
              <a:t>09.08.2018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B44797A-B90F-488E-A648-BF9EF45E967D}" type="slidenum">
              <a:rPr lang="de-DE" smtClean="0"/>
              <a:t>‹Nr.›</a:t>
            </a:fld>
            <a:endParaRPr lang="de-DE"/>
          </a:p>
        </p:txBody>
      </p:sp>
    </p:spTree>
    <p:extLst>
      <p:ext uri="{BB962C8B-B14F-4D97-AF65-F5344CB8AC3E}">
        <p14:creationId xmlns:p14="http://schemas.microsoft.com/office/powerpoint/2010/main" val="136180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E576BE12-A0F7-41D9-A07A-BC271007E990}" type="datetimeFigureOut">
              <a:rPr lang="de-DE" smtClean="0"/>
              <a:t>09.08.2018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B44797A-B90F-488E-A648-BF9EF45E967D}" type="slidenum">
              <a:rPr lang="de-DE" smtClean="0"/>
              <a:t>‹Nr.›</a:t>
            </a:fld>
            <a:endParaRPr lang="de-DE"/>
          </a:p>
        </p:txBody>
      </p:sp>
    </p:spTree>
    <p:extLst>
      <p:ext uri="{BB962C8B-B14F-4D97-AF65-F5344CB8AC3E}">
        <p14:creationId xmlns:p14="http://schemas.microsoft.com/office/powerpoint/2010/main" val="330096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E576BE12-A0F7-41D9-A07A-BC271007E990}" type="datetimeFigureOut">
              <a:rPr lang="de-DE" smtClean="0"/>
              <a:t>09.08.2018</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2B44797A-B90F-488E-A648-BF9EF45E967D}" type="slidenum">
              <a:rPr lang="de-DE" smtClean="0"/>
              <a:t>‹Nr.›</a:t>
            </a:fld>
            <a:endParaRPr lang="de-DE"/>
          </a:p>
        </p:txBody>
      </p:sp>
    </p:spTree>
    <p:extLst>
      <p:ext uri="{BB962C8B-B14F-4D97-AF65-F5344CB8AC3E}">
        <p14:creationId xmlns:p14="http://schemas.microsoft.com/office/powerpoint/2010/main" val="928641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E576BE12-A0F7-41D9-A07A-BC271007E990}" type="datetimeFigureOut">
              <a:rPr lang="de-DE" smtClean="0"/>
              <a:t>09.08.2018</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2B44797A-B90F-488E-A648-BF9EF45E967D}" type="slidenum">
              <a:rPr lang="de-DE" smtClean="0"/>
              <a:t>‹Nr.›</a:t>
            </a:fld>
            <a:endParaRPr lang="de-DE"/>
          </a:p>
        </p:txBody>
      </p:sp>
    </p:spTree>
    <p:extLst>
      <p:ext uri="{BB962C8B-B14F-4D97-AF65-F5344CB8AC3E}">
        <p14:creationId xmlns:p14="http://schemas.microsoft.com/office/powerpoint/2010/main" val="442280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E576BE12-A0F7-41D9-A07A-BC271007E990}" type="datetimeFigureOut">
              <a:rPr lang="de-DE" smtClean="0"/>
              <a:t>09.08.2018</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2B44797A-B90F-488E-A648-BF9EF45E967D}" type="slidenum">
              <a:rPr lang="de-DE" smtClean="0"/>
              <a:t>‹Nr.›</a:t>
            </a:fld>
            <a:endParaRPr lang="de-DE"/>
          </a:p>
        </p:txBody>
      </p:sp>
    </p:spTree>
    <p:extLst>
      <p:ext uri="{BB962C8B-B14F-4D97-AF65-F5344CB8AC3E}">
        <p14:creationId xmlns:p14="http://schemas.microsoft.com/office/powerpoint/2010/main" val="1023153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E576BE12-A0F7-41D9-A07A-BC271007E990}" type="datetimeFigureOut">
              <a:rPr lang="de-DE" smtClean="0"/>
              <a:t>09.08.2018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B44797A-B90F-488E-A648-BF9EF45E967D}" type="slidenum">
              <a:rPr lang="de-DE" smtClean="0"/>
              <a:t>‹Nr.›</a:t>
            </a:fld>
            <a:endParaRPr lang="de-DE"/>
          </a:p>
        </p:txBody>
      </p:sp>
    </p:spTree>
    <p:extLst>
      <p:ext uri="{BB962C8B-B14F-4D97-AF65-F5344CB8AC3E}">
        <p14:creationId xmlns:p14="http://schemas.microsoft.com/office/powerpoint/2010/main" val="2346169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E576BE12-A0F7-41D9-A07A-BC271007E990}" type="datetimeFigureOut">
              <a:rPr lang="de-DE" smtClean="0"/>
              <a:t>09.08.2018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B44797A-B90F-488E-A648-BF9EF45E967D}" type="slidenum">
              <a:rPr lang="de-DE" smtClean="0"/>
              <a:t>‹Nr.›</a:t>
            </a:fld>
            <a:endParaRPr lang="de-DE"/>
          </a:p>
        </p:txBody>
      </p:sp>
    </p:spTree>
    <p:extLst>
      <p:ext uri="{BB962C8B-B14F-4D97-AF65-F5344CB8AC3E}">
        <p14:creationId xmlns:p14="http://schemas.microsoft.com/office/powerpoint/2010/main" val="3034092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76BE12-A0F7-41D9-A07A-BC271007E990}" type="datetimeFigureOut">
              <a:rPr lang="de-DE" smtClean="0"/>
              <a:t>09.08.2018</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44797A-B90F-488E-A648-BF9EF45E967D}" type="slidenum">
              <a:rPr lang="de-DE" smtClean="0"/>
              <a:t>‹Nr.›</a:t>
            </a:fld>
            <a:endParaRPr lang="de-DE"/>
          </a:p>
        </p:txBody>
      </p:sp>
    </p:spTree>
    <p:extLst>
      <p:ext uri="{BB962C8B-B14F-4D97-AF65-F5344CB8AC3E}">
        <p14:creationId xmlns:p14="http://schemas.microsoft.com/office/powerpoint/2010/main" val="1579879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uppieren 9"/>
          <p:cNvGrpSpPr/>
          <p:nvPr/>
        </p:nvGrpSpPr>
        <p:grpSpPr>
          <a:xfrm>
            <a:off x="5791627" y="1611863"/>
            <a:ext cx="2965225" cy="4680520"/>
            <a:chOff x="5436096" y="1556792"/>
            <a:chExt cx="144016" cy="3888432"/>
          </a:xfrm>
        </p:grpSpPr>
        <p:sp>
          <p:nvSpPr>
            <p:cNvPr id="11" name="Rechteck 10"/>
            <p:cNvSpPr/>
            <p:nvPr/>
          </p:nvSpPr>
          <p:spPr>
            <a:xfrm>
              <a:off x="5436096" y="1556792"/>
              <a:ext cx="144016" cy="1296144"/>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hteck 11"/>
            <p:cNvSpPr/>
            <p:nvPr/>
          </p:nvSpPr>
          <p:spPr>
            <a:xfrm>
              <a:off x="5436096" y="2852936"/>
              <a:ext cx="144016" cy="1296144"/>
            </a:xfrm>
            <a:prstGeom prst="rect">
              <a:avLst/>
            </a:prstGeom>
            <a:solidFill>
              <a:srgbClr val="FF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Rechteck 12"/>
            <p:cNvSpPr/>
            <p:nvPr/>
          </p:nvSpPr>
          <p:spPr>
            <a:xfrm>
              <a:off x="5436096" y="4149080"/>
              <a:ext cx="144016" cy="1296144"/>
            </a:xfrm>
            <a:prstGeom prst="rect">
              <a:avLst/>
            </a:prstGeom>
            <a:solidFill>
              <a:srgbClr val="FFC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2" name="Titel 1"/>
          <p:cNvSpPr>
            <a:spLocks noGrp="1"/>
          </p:cNvSpPr>
          <p:nvPr>
            <p:ph type="title"/>
          </p:nvPr>
        </p:nvSpPr>
        <p:spPr>
          <a:xfrm>
            <a:off x="467544" y="188640"/>
            <a:ext cx="8229600" cy="1143000"/>
          </a:xfrm>
        </p:spPr>
        <p:txBody>
          <a:bodyPr>
            <a:normAutofit/>
          </a:bodyPr>
          <a:lstStyle/>
          <a:p>
            <a:r>
              <a:rPr lang="de-DE" sz="3200" dirty="0" smtClean="0"/>
              <a:t>Einwanderungsgesetz (schematisch)</a:t>
            </a:r>
            <a:endParaRPr lang="de-DE" sz="3200" dirty="0"/>
          </a:p>
        </p:txBody>
      </p:sp>
      <p:grpSp>
        <p:nvGrpSpPr>
          <p:cNvPr id="7" name="Gruppieren 6"/>
          <p:cNvGrpSpPr/>
          <p:nvPr/>
        </p:nvGrpSpPr>
        <p:grpSpPr>
          <a:xfrm>
            <a:off x="5436096" y="1611864"/>
            <a:ext cx="355532" cy="4680520"/>
            <a:chOff x="5436096" y="1556792"/>
            <a:chExt cx="144016" cy="3888432"/>
          </a:xfrm>
        </p:grpSpPr>
        <p:sp>
          <p:nvSpPr>
            <p:cNvPr id="4" name="Rechteck 3"/>
            <p:cNvSpPr/>
            <p:nvPr/>
          </p:nvSpPr>
          <p:spPr>
            <a:xfrm>
              <a:off x="5436096" y="1556792"/>
              <a:ext cx="144016" cy="129614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Rechteck 4"/>
            <p:cNvSpPr/>
            <p:nvPr/>
          </p:nvSpPr>
          <p:spPr>
            <a:xfrm>
              <a:off x="5436096" y="2852936"/>
              <a:ext cx="144016" cy="1296144"/>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Rechteck 5"/>
            <p:cNvSpPr/>
            <p:nvPr/>
          </p:nvSpPr>
          <p:spPr>
            <a:xfrm>
              <a:off x="5436096" y="4149080"/>
              <a:ext cx="144016" cy="129614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8" name="Textfeld 7"/>
          <p:cNvSpPr txBox="1"/>
          <p:nvPr/>
        </p:nvSpPr>
        <p:spPr>
          <a:xfrm>
            <a:off x="3995936" y="5512297"/>
            <a:ext cx="2880320" cy="584775"/>
          </a:xfrm>
          <a:prstGeom prst="rect">
            <a:avLst/>
          </a:prstGeom>
          <a:solidFill>
            <a:schemeClr val="bg1">
              <a:alpha val="50000"/>
            </a:schemeClr>
          </a:solidFill>
          <a:ln>
            <a:solidFill>
              <a:schemeClr val="tx1"/>
            </a:solidFill>
          </a:ln>
        </p:spPr>
        <p:txBody>
          <a:bodyPr wrap="square" rtlCol="0">
            <a:spAutoFit/>
          </a:bodyPr>
          <a:lstStyle/>
          <a:p>
            <a:pPr algn="ctr"/>
            <a:r>
              <a:rPr lang="de-DE" sz="1600" b="1" dirty="0" smtClean="0"/>
              <a:t>Integrierte Geflüchtete</a:t>
            </a:r>
            <a:br>
              <a:rPr lang="de-DE" sz="1600" b="1" dirty="0" smtClean="0"/>
            </a:br>
            <a:r>
              <a:rPr lang="de-DE" sz="1600" dirty="0" smtClean="0"/>
              <a:t>mit Duldung (Stichtagsregelung)</a:t>
            </a:r>
            <a:endParaRPr lang="de-DE" sz="1600" dirty="0"/>
          </a:p>
        </p:txBody>
      </p:sp>
      <p:sp>
        <p:nvSpPr>
          <p:cNvPr id="9" name="Textfeld 8"/>
          <p:cNvSpPr txBox="1"/>
          <p:nvPr/>
        </p:nvSpPr>
        <p:spPr>
          <a:xfrm>
            <a:off x="5978095" y="3288656"/>
            <a:ext cx="2592288" cy="830997"/>
          </a:xfrm>
          <a:prstGeom prst="rect">
            <a:avLst/>
          </a:prstGeom>
          <a:solidFill>
            <a:schemeClr val="bg1">
              <a:alpha val="50000"/>
            </a:schemeClr>
          </a:solidFill>
          <a:ln>
            <a:solidFill>
              <a:schemeClr val="tx1"/>
            </a:solidFill>
          </a:ln>
        </p:spPr>
        <p:txBody>
          <a:bodyPr wrap="square" rtlCol="0">
            <a:spAutoFit/>
          </a:bodyPr>
          <a:lstStyle/>
          <a:p>
            <a:pPr algn="ctr"/>
            <a:r>
              <a:rPr lang="de-DE" sz="1600" b="1" dirty="0" smtClean="0"/>
              <a:t>Einwanderungsperspektive</a:t>
            </a:r>
            <a:endParaRPr lang="de-DE" sz="1600" b="1" dirty="0"/>
          </a:p>
          <a:p>
            <a:pPr algn="ctr"/>
            <a:r>
              <a:rPr lang="de-DE" sz="1600" dirty="0" smtClean="0"/>
              <a:t>Gesicherter Aufenthalt</a:t>
            </a:r>
          </a:p>
          <a:p>
            <a:pPr algn="ctr"/>
            <a:r>
              <a:rPr lang="de-DE" sz="1600" dirty="0" smtClean="0"/>
              <a:t>mit Arbeitserlaubnis</a:t>
            </a:r>
            <a:endParaRPr lang="de-DE" sz="1600" dirty="0"/>
          </a:p>
        </p:txBody>
      </p:sp>
      <p:cxnSp>
        <p:nvCxnSpPr>
          <p:cNvPr id="15" name="Gerade Verbindung mit Pfeil 14"/>
          <p:cNvCxnSpPr/>
          <p:nvPr/>
        </p:nvCxnSpPr>
        <p:spPr>
          <a:xfrm flipV="1">
            <a:off x="5613862" y="4137857"/>
            <a:ext cx="470306" cy="123536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feld 17"/>
          <p:cNvSpPr txBox="1"/>
          <p:nvPr/>
        </p:nvSpPr>
        <p:spPr>
          <a:xfrm>
            <a:off x="2195736" y="4137857"/>
            <a:ext cx="2880320" cy="830997"/>
          </a:xfrm>
          <a:prstGeom prst="rect">
            <a:avLst/>
          </a:prstGeom>
          <a:solidFill>
            <a:schemeClr val="bg1">
              <a:alpha val="50000"/>
            </a:schemeClr>
          </a:solidFill>
          <a:ln>
            <a:solidFill>
              <a:schemeClr val="tx1"/>
            </a:solidFill>
          </a:ln>
        </p:spPr>
        <p:txBody>
          <a:bodyPr wrap="square" rtlCol="0">
            <a:spAutoFit/>
          </a:bodyPr>
          <a:lstStyle/>
          <a:p>
            <a:pPr algn="ctr"/>
            <a:r>
              <a:rPr lang="de-DE" sz="1600" b="1" dirty="0" smtClean="0"/>
              <a:t>Geltendes Recht</a:t>
            </a:r>
            <a:br>
              <a:rPr lang="de-DE" sz="1600" b="1" dirty="0" smtClean="0"/>
            </a:br>
            <a:r>
              <a:rPr lang="de-DE" sz="1600" dirty="0" smtClean="0"/>
              <a:t>u.a. Hochqualifizierte</a:t>
            </a:r>
            <a:br>
              <a:rPr lang="de-DE" sz="1600" dirty="0" smtClean="0"/>
            </a:br>
            <a:r>
              <a:rPr lang="de-DE" sz="1600" dirty="0" smtClean="0"/>
              <a:t>(Blaue Karte EU)</a:t>
            </a:r>
            <a:endParaRPr lang="de-DE" sz="1600" dirty="0"/>
          </a:p>
        </p:txBody>
      </p:sp>
      <p:cxnSp>
        <p:nvCxnSpPr>
          <p:cNvPr id="19" name="Gerade Verbindung mit Pfeil 18"/>
          <p:cNvCxnSpPr/>
          <p:nvPr/>
        </p:nvCxnSpPr>
        <p:spPr>
          <a:xfrm>
            <a:off x="5213146" y="2196638"/>
            <a:ext cx="764949" cy="1092018"/>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Textfeld 25"/>
          <p:cNvSpPr txBox="1"/>
          <p:nvPr/>
        </p:nvSpPr>
        <p:spPr>
          <a:xfrm>
            <a:off x="611560" y="1611864"/>
            <a:ext cx="4464496" cy="584775"/>
          </a:xfrm>
          <a:prstGeom prst="rect">
            <a:avLst/>
          </a:prstGeom>
          <a:solidFill>
            <a:schemeClr val="bg1">
              <a:alpha val="50000"/>
            </a:schemeClr>
          </a:solidFill>
          <a:ln>
            <a:solidFill>
              <a:schemeClr val="tx1"/>
            </a:solidFill>
          </a:ln>
        </p:spPr>
        <p:txBody>
          <a:bodyPr wrap="square" rtlCol="0">
            <a:spAutoFit/>
          </a:bodyPr>
          <a:lstStyle/>
          <a:p>
            <a:pPr algn="ctr"/>
            <a:r>
              <a:rPr lang="de-DE" sz="1600" b="1" dirty="0" smtClean="0"/>
              <a:t>Punktesystem für Fachkräfte aus Nicht-EU-Staaten</a:t>
            </a:r>
          </a:p>
          <a:p>
            <a:pPr algn="ctr"/>
            <a:r>
              <a:rPr lang="de-DE" sz="1600" dirty="0" smtClean="0"/>
              <a:t>(200 Punkte sind notwendig)</a:t>
            </a:r>
            <a:endParaRPr lang="de-DE" sz="1600" dirty="0"/>
          </a:p>
        </p:txBody>
      </p:sp>
      <p:sp>
        <p:nvSpPr>
          <p:cNvPr id="27" name="Textfeld 26"/>
          <p:cNvSpPr txBox="1"/>
          <p:nvPr/>
        </p:nvSpPr>
        <p:spPr>
          <a:xfrm>
            <a:off x="611560" y="2230217"/>
            <a:ext cx="1728192" cy="1384995"/>
          </a:xfrm>
          <a:prstGeom prst="rect">
            <a:avLst/>
          </a:prstGeom>
          <a:solidFill>
            <a:schemeClr val="bg1">
              <a:alpha val="50000"/>
            </a:schemeClr>
          </a:solidFill>
          <a:ln>
            <a:solidFill>
              <a:schemeClr val="tx1"/>
            </a:solidFill>
            <a:prstDash val="sysDash"/>
          </a:ln>
        </p:spPr>
        <p:txBody>
          <a:bodyPr wrap="square" rtlCol="0">
            <a:spAutoFit/>
          </a:bodyPr>
          <a:lstStyle/>
          <a:p>
            <a:pPr algn="ctr"/>
            <a:r>
              <a:rPr lang="de-DE" sz="1200" b="1" dirty="0" smtClean="0"/>
              <a:t>Arbeit</a:t>
            </a:r>
            <a:r>
              <a:rPr lang="de-DE" sz="1200" dirty="0" smtClean="0"/>
              <a:t/>
            </a:r>
            <a:br>
              <a:rPr lang="de-DE" sz="1200" dirty="0" smtClean="0"/>
            </a:br>
            <a:r>
              <a:rPr lang="de-DE" sz="1200" dirty="0" smtClean="0"/>
              <a:t>(max. 275 Punkte)</a:t>
            </a:r>
          </a:p>
          <a:p>
            <a:pPr marL="92075" algn="ctr"/>
            <a:r>
              <a:rPr lang="de-DE" sz="1200" dirty="0"/>
              <a:t/>
            </a:r>
            <a:br>
              <a:rPr lang="de-DE" sz="1200" dirty="0"/>
            </a:br>
            <a:r>
              <a:rPr lang="de-DE" sz="1200" dirty="0" smtClean="0"/>
              <a:t>- Berufsabschluss (100)</a:t>
            </a:r>
          </a:p>
          <a:p>
            <a:pPr marL="92075" indent="-92075" algn="ctr"/>
            <a:r>
              <a:rPr lang="de-DE" sz="1200" dirty="0" smtClean="0"/>
              <a:t>- Berufserfahrung (75)</a:t>
            </a:r>
          </a:p>
          <a:p>
            <a:pPr marL="92075" algn="ctr"/>
            <a:r>
              <a:rPr lang="de-DE" sz="1200" dirty="0" smtClean="0"/>
              <a:t>- Mangelberuf (50)</a:t>
            </a:r>
            <a:br>
              <a:rPr lang="de-DE" sz="1200" dirty="0" smtClean="0"/>
            </a:br>
            <a:r>
              <a:rPr lang="de-DE" sz="1200" dirty="0" smtClean="0"/>
              <a:t>- Arbeitsplatz (50)</a:t>
            </a:r>
            <a:endParaRPr lang="de-DE" sz="1200" dirty="0"/>
          </a:p>
        </p:txBody>
      </p:sp>
      <p:sp>
        <p:nvSpPr>
          <p:cNvPr id="28" name="Textfeld 27"/>
          <p:cNvSpPr txBox="1"/>
          <p:nvPr/>
        </p:nvSpPr>
        <p:spPr>
          <a:xfrm>
            <a:off x="2411760" y="2230217"/>
            <a:ext cx="1656184" cy="1384995"/>
          </a:xfrm>
          <a:prstGeom prst="rect">
            <a:avLst/>
          </a:prstGeom>
          <a:solidFill>
            <a:schemeClr val="bg1">
              <a:alpha val="50000"/>
            </a:schemeClr>
          </a:solidFill>
          <a:ln>
            <a:solidFill>
              <a:schemeClr val="tx1"/>
            </a:solidFill>
            <a:prstDash val="sysDash"/>
          </a:ln>
        </p:spPr>
        <p:txBody>
          <a:bodyPr wrap="square" rtlCol="0">
            <a:spAutoFit/>
          </a:bodyPr>
          <a:lstStyle/>
          <a:p>
            <a:pPr algn="ctr"/>
            <a:r>
              <a:rPr lang="de-DE" sz="1200" b="1" dirty="0" smtClean="0"/>
              <a:t>Integrationsfähigkeit</a:t>
            </a:r>
            <a:r>
              <a:rPr lang="de-DE" sz="1200" dirty="0" smtClean="0"/>
              <a:t/>
            </a:r>
            <a:br>
              <a:rPr lang="de-DE" sz="1200" dirty="0" smtClean="0"/>
            </a:br>
            <a:r>
              <a:rPr lang="de-DE" sz="1200" dirty="0" smtClean="0"/>
              <a:t>(max. 160 Punkte)</a:t>
            </a:r>
          </a:p>
          <a:p>
            <a:pPr algn="ctr"/>
            <a:r>
              <a:rPr lang="de-DE" sz="1200" dirty="0"/>
              <a:t/>
            </a:r>
            <a:br>
              <a:rPr lang="de-DE" sz="1200" dirty="0"/>
            </a:br>
            <a:r>
              <a:rPr lang="de-DE" sz="1200" dirty="0" smtClean="0"/>
              <a:t>- Deutsch (100)</a:t>
            </a:r>
          </a:p>
          <a:p>
            <a:pPr algn="ctr"/>
            <a:r>
              <a:rPr lang="de-DE" sz="1200" dirty="0" smtClean="0"/>
              <a:t>- Verbindung zu D (30)</a:t>
            </a:r>
          </a:p>
          <a:p>
            <a:pPr marL="171450" indent="-171450" algn="ctr">
              <a:buFontTx/>
              <a:buChar char="-"/>
            </a:pPr>
            <a:r>
              <a:rPr lang="de-DE" sz="1200" dirty="0" smtClean="0"/>
              <a:t>Besonderes (30)</a:t>
            </a:r>
          </a:p>
          <a:p>
            <a:pPr algn="ctr"/>
            <a:endParaRPr lang="de-DE" sz="1200" dirty="0"/>
          </a:p>
        </p:txBody>
      </p:sp>
      <p:sp>
        <p:nvSpPr>
          <p:cNvPr id="29" name="Textfeld 28"/>
          <p:cNvSpPr txBox="1"/>
          <p:nvPr/>
        </p:nvSpPr>
        <p:spPr>
          <a:xfrm>
            <a:off x="4152904" y="2230216"/>
            <a:ext cx="923152" cy="1384995"/>
          </a:xfrm>
          <a:prstGeom prst="rect">
            <a:avLst/>
          </a:prstGeom>
          <a:solidFill>
            <a:schemeClr val="bg1">
              <a:alpha val="50000"/>
            </a:schemeClr>
          </a:solidFill>
          <a:ln>
            <a:solidFill>
              <a:schemeClr val="tx1"/>
            </a:solidFill>
            <a:prstDash val="sysDash"/>
          </a:ln>
        </p:spPr>
        <p:txBody>
          <a:bodyPr wrap="square" rtlCol="0">
            <a:spAutoFit/>
          </a:bodyPr>
          <a:lstStyle/>
          <a:p>
            <a:pPr algn="ctr"/>
            <a:r>
              <a:rPr lang="de-DE" sz="1200" b="1" dirty="0" smtClean="0"/>
              <a:t>Alter</a:t>
            </a:r>
            <a:br>
              <a:rPr lang="de-DE" sz="1200" b="1" dirty="0" smtClean="0"/>
            </a:br>
            <a:r>
              <a:rPr lang="de-DE" sz="1200" dirty="0" smtClean="0"/>
              <a:t>(max.</a:t>
            </a:r>
            <a:br>
              <a:rPr lang="de-DE" sz="1200" dirty="0" smtClean="0"/>
            </a:br>
            <a:r>
              <a:rPr lang="de-DE" sz="1200" dirty="0" smtClean="0"/>
              <a:t>20 Punkte)</a:t>
            </a:r>
            <a:br>
              <a:rPr lang="de-DE" sz="1200" dirty="0" smtClean="0"/>
            </a:br>
            <a:r>
              <a:rPr lang="de-DE" sz="1200" dirty="0" smtClean="0"/>
              <a:t/>
            </a:r>
            <a:br>
              <a:rPr lang="de-DE" sz="1200" dirty="0" smtClean="0"/>
            </a:br>
            <a:r>
              <a:rPr lang="de-DE" sz="1200" dirty="0" smtClean="0"/>
              <a:t/>
            </a:r>
            <a:br>
              <a:rPr lang="de-DE" sz="1200" dirty="0" smtClean="0"/>
            </a:br>
            <a:r>
              <a:rPr lang="de-DE" sz="1200" dirty="0" smtClean="0"/>
              <a:t/>
            </a:r>
            <a:br>
              <a:rPr lang="de-DE" sz="1200" dirty="0" smtClean="0"/>
            </a:br>
            <a:endParaRPr lang="de-DE" sz="1200" dirty="0" smtClean="0"/>
          </a:p>
        </p:txBody>
      </p:sp>
      <p:cxnSp>
        <p:nvCxnSpPr>
          <p:cNvPr id="35" name="Gerade Verbindung mit Pfeil 34"/>
          <p:cNvCxnSpPr/>
          <p:nvPr/>
        </p:nvCxnSpPr>
        <p:spPr>
          <a:xfrm flipV="1">
            <a:off x="5165423" y="3704154"/>
            <a:ext cx="812672" cy="330614"/>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2273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eck 5"/>
          <p:cNvSpPr/>
          <p:nvPr/>
        </p:nvSpPr>
        <p:spPr>
          <a:xfrm>
            <a:off x="2699792" y="188640"/>
            <a:ext cx="4392488" cy="57606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de-DE" sz="1600" dirty="0" smtClean="0"/>
              <a:t>Einwanderungsgesetz (vereinfachtes Modell)</a:t>
            </a:r>
            <a:endParaRPr lang="de-DE" sz="1600" dirty="0"/>
          </a:p>
        </p:txBody>
      </p:sp>
      <p:sp>
        <p:nvSpPr>
          <p:cNvPr id="8" name="Rechteck 7"/>
          <p:cNvSpPr/>
          <p:nvPr/>
        </p:nvSpPr>
        <p:spPr>
          <a:xfrm>
            <a:off x="2699792" y="987558"/>
            <a:ext cx="5832648" cy="92927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marL="285750" indent="-285750">
              <a:buFont typeface="Arial" panose="020B0604020202020204" pitchFamily="34" charset="0"/>
              <a:buChar char="•"/>
            </a:pPr>
            <a:r>
              <a:rPr lang="de-DE" sz="1600" dirty="0" smtClean="0"/>
              <a:t>Fachkräfte aus Nicht-EU-Staaten und deren (Kern-) Familien</a:t>
            </a:r>
          </a:p>
          <a:p>
            <a:r>
              <a:rPr lang="de-DE" sz="1600" dirty="0" smtClean="0"/>
              <a:t>      ……………………………………………………………………………………………..</a:t>
            </a:r>
          </a:p>
          <a:p>
            <a:pPr marL="444500" indent="-176213"/>
            <a:r>
              <a:rPr lang="de-DE" sz="1600" dirty="0" smtClean="0"/>
              <a:t>+  Stichtagsregelung für bereits in Deutschland beschäftigte Migranten ohne festes Aufenthaltsrecht</a:t>
            </a:r>
            <a:endParaRPr lang="de-DE" sz="1600" dirty="0"/>
          </a:p>
        </p:txBody>
      </p:sp>
      <p:sp>
        <p:nvSpPr>
          <p:cNvPr id="9" name="Rechteck 8"/>
          <p:cNvSpPr/>
          <p:nvPr/>
        </p:nvSpPr>
        <p:spPr>
          <a:xfrm>
            <a:off x="7215046" y="2996952"/>
            <a:ext cx="1821450" cy="128401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de-DE" sz="1600" dirty="0" smtClean="0"/>
              <a:t> WIE BISHER: Sonderwege wie</a:t>
            </a:r>
          </a:p>
          <a:p>
            <a:pPr algn="ctr"/>
            <a:r>
              <a:rPr lang="de-DE" sz="1600" dirty="0" smtClean="0"/>
              <a:t>Blaue Karte-EU</a:t>
            </a:r>
            <a:endParaRPr lang="de-DE" sz="1600" dirty="0"/>
          </a:p>
        </p:txBody>
      </p:sp>
      <p:sp>
        <p:nvSpPr>
          <p:cNvPr id="10" name="Rechteck 9"/>
          <p:cNvSpPr/>
          <p:nvPr/>
        </p:nvSpPr>
        <p:spPr>
          <a:xfrm>
            <a:off x="611560" y="2060848"/>
            <a:ext cx="1656184" cy="43204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de-DE" sz="1600" dirty="0" smtClean="0"/>
              <a:t>Voraussetzung:</a:t>
            </a:r>
            <a:endParaRPr lang="de-DE" sz="1600" dirty="0"/>
          </a:p>
        </p:txBody>
      </p:sp>
      <p:sp>
        <p:nvSpPr>
          <p:cNvPr id="12" name="Rechteck 11"/>
          <p:cNvSpPr/>
          <p:nvPr/>
        </p:nvSpPr>
        <p:spPr>
          <a:xfrm>
            <a:off x="2699792" y="2060848"/>
            <a:ext cx="5832648" cy="43204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de-DE" sz="1600" dirty="0" smtClean="0"/>
              <a:t>Mit Erreichen von 200 Punkten sind Einreise/Aufenthalt grundsätzlich möglich</a:t>
            </a:r>
            <a:endParaRPr lang="de-DE" sz="1600" dirty="0"/>
          </a:p>
        </p:txBody>
      </p:sp>
      <p:sp>
        <p:nvSpPr>
          <p:cNvPr id="14" name="Rechteck 13"/>
          <p:cNvSpPr/>
          <p:nvPr/>
        </p:nvSpPr>
        <p:spPr>
          <a:xfrm>
            <a:off x="2699792" y="3010626"/>
            <a:ext cx="3528273" cy="41837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de-DE" sz="1600" dirty="0" smtClean="0"/>
              <a:t>NEU: Punkte nach festgelegten Kriterien</a:t>
            </a:r>
            <a:endParaRPr lang="de-DE" sz="1600" dirty="0"/>
          </a:p>
        </p:txBody>
      </p:sp>
      <p:sp>
        <p:nvSpPr>
          <p:cNvPr id="15" name="Rechteck 14"/>
          <p:cNvSpPr/>
          <p:nvPr/>
        </p:nvSpPr>
        <p:spPr>
          <a:xfrm>
            <a:off x="611560" y="987559"/>
            <a:ext cx="1656184" cy="43204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de-DE" sz="1600" dirty="0" smtClean="0"/>
              <a:t>Adressaten:</a:t>
            </a:r>
            <a:endParaRPr lang="de-DE" sz="1600" dirty="0"/>
          </a:p>
        </p:txBody>
      </p:sp>
      <p:sp>
        <p:nvSpPr>
          <p:cNvPr id="30" name="Rechteck 29"/>
          <p:cNvSpPr/>
          <p:nvPr/>
        </p:nvSpPr>
        <p:spPr>
          <a:xfrm>
            <a:off x="611560" y="2996952"/>
            <a:ext cx="1656184" cy="43204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de-DE" sz="1600" dirty="0" smtClean="0"/>
              <a:t>Wege:</a:t>
            </a:r>
            <a:endParaRPr lang="de-DE" sz="1600" dirty="0"/>
          </a:p>
        </p:txBody>
      </p:sp>
      <p:cxnSp>
        <p:nvCxnSpPr>
          <p:cNvPr id="32" name="Gerade Verbindung mit Pfeil 31"/>
          <p:cNvCxnSpPr/>
          <p:nvPr/>
        </p:nvCxnSpPr>
        <p:spPr>
          <a:xfrm flipH="1">
            <a:off x="4126009" y="2512403"/>
            <a:ext cx="445991" cy="4857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Gerade Verbindung mit Pfeil 34"/>
          <p:cNvCxnSpPr/>
          <p:nvPr/>
        </p:nvCxnSpPr>
        <p:spPr>
          <a:xfrm>
            <a:off x="7602016" y="2512403"/>
            <a:ext cx="475151" cy="4916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Rechteck 12"/>
          <p:cNvSpPr/>
          <p:nvPr/>
        </p:nvSpPr>
        <p:spPr>
          <a:xfrm>
            <a:off x="3381065" y="3573016"/>
            <a:ext cx="2235051" cy="436595"/>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de-DE" sz="1400" dirty="0" smtClean="0"/>
              <a:t>Bes. Integrationsleistungen</a:t>
            </a:r>
          </a:p>
          <a:p>
            <a:pPr algn="ctr"/>
            <a:r>
              <a:rPr lang="de-DE" sz="1400" dirty="0" smtClean="0"/>
              <a:t>10</a:t>
            </a:r>
            <a:endParaRPr lang="de-DE" sz="1400" dirty="0"/>
          </a:p>
        </p:txBody>
      </p:sp>
      <p:sp>
        <p:nvSpPr>
          <p:cNvPr id="16" name="Rechteck 15"/>
          <p:cNvSpPr/>
          <p:nvPr/>
        </p:nvSpPr>
        <p:spPr>
          <a:xfrm>
            <a:off x="1691679" y="5085184"/>
            <a:ext cx="2955131" cy="43204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de-DE" sz="1400" dirty="0" smtClean="0"/>
              <a:t>Frühere Aufenthalte in D</a:t>
            </a:r>
          </a:p>
          <a:p>
            <a:pPr algn="ctr"/>
            <a:r>
              <a:rPr lang="de-DE" sz="1400" dirty="0" smtClean="0"/>
              <a:t>10-30</a:t>
            </a:r>
            <a:endParaRPr lang="de-DE" sz="1400" dirty="0"/>
          </a:p>
        </p:txBody>
      </p:sp>
      <p:sp>
        <p:nvSpPr>
          <p:cNvPr id="17" name="Rechteck 16"/>
          <p:cNvSpPr/>
          <p:nvPr/>
        </p:nvSpPr>
        <p:spPr>
          <a:xfrm>
            <a:off x="4704165" y="6102778"/>
            <a:ext cx="3756267" cy="48509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de-DE" sz="1400" dirty="0" smtClean="0"/>
              <a:t>Deutschkenntnisse</a:t>
            </a:r>
          </a:p>
          <a:p>
            <a:pPr algn="ctr"/>
            <a:r>
              <a:rPr lang="de-DE" sz="1400" dirty="0" smtClean="0"/>
              <a:t>50-100</a:t>
            </a:r>
            <a:endParaRPr lang="de-DE" sz="1400" dirty="0"/>
          </a:p>
        </p:txBody>
      </p:sp>
      <p:sp>
        <p:nvSpPr>
          <p:cNvPr id="19" name="Rechteck 18"/>
          <p:cNvSpPr/>
          <p:nvPr/>
        </p:nvSpPr>
        <p:spPr>
          <a:xfrm>
            <a:off x="827584" y="6102778"/>
            <a:ext cx="3819227" cy="48509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de-DE" sz="1400" dirty="0" smtClean="0"/>
              <a:t>Berufsabschluss (evtl. anerkannt)</a:t>
            </a:r>
          </a:p>
          <a:p>
            <a:pPr algn="ctr"/>
            <a:r>
              <a:rPr lang="de-DE" sz="1400" dirty="0" smtClean="0"/>
              <a:t>25-100</a:t>
            </a:r>
            <a:endParaRPr lang="de-DE" sz="1400" dirty="0"/>
          </a:p>
        </p:txBody>
      </p:sp>
      <p:sp>
        <p:nvSpPr>
          <p:cNvPr id="20" name="Rechteck 19"/>
          <p:cNvSpPr/>
          <p:nvPr/>
        </p:nvSpPr>
        <p:spPr>
          <a:xfrm>
            <a:off x="4567345" y="5589240"/>
            <a:ext cx="3533047" cy="44714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de-DE" sz="1400" dirty="0" smtClean="0"/>
              <a:t>Berufserfahrung im In- oder Ausland</a:t>
            </a:r>
          </a:p>
          <a:p>
            <a:pPr algn="ctr"/>
            <a:r>
              <a:rPr lang="de-DE" sz="1400" dirty="0" smtClean="0"/>
              <a:t>10-75</a:t>
            </a:r>
            <a:endParaRPr lang="de-DE" sz="1400" dirty="0"/>
          </a:p>
        </p:txBody>
      </p:sp>
      <p:sp>
        <p:nvSpPr>
          <p:cNvPr id="21" name="Rechteck 20"/>
          <p:cNvSpPr/>
          <p:nvPr/>
        </p:nvSpPr>
        <p:spPr>
          <a:xfrm>
            <a:off x="2519832" y="4078254"/>
            <a:ext cx="1908152" cy="43204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de-DE" sz="1400" dirty="0" smtClean="0"/>
              <a:t>Lebensalter</a:t>
            </a:r>
          </a:p>
          <a:p>
            <a:pPr algn="ctr"/>
            <a:r>
              <a:rPr lang="de-DE" sz="1400" dirty="0" smtClean="0"/>
              <a:t>10-20</a:t>
            </a:r>
            <a:endParaRPr lang="de-DE" sz="1400" dirty="0"/>
          </a:p>
        </p:txBody>
      </p:sp>
      <p:sp>
        <p:nvSpPr>
          <p:cNvPr id="22" name="Rechteck 21"/>
          <p:cNvSpPr/>
          <p:nvPr/>
        </p:nvSpPr>
        <p:spPr>
          <a:xfrm>
            <a:off x="1331640" y="5589240"/>
            <a:ext cx="3168352" cy="45000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de-DE" sz="1400" dirty="0" smtClean="0"/>
              <a:t>Mangelberuf</a:t>
            </a:r>
          </a:p>
          <a:p>
            <a:pPr algn="ctr"/>
            <a:r>
              <a:rPr lang="de-DE" sz="1400" dirty="0" smtClean="0"/>
              <a:t>50</a:t>
            </a:r>
            <a:endParaRPr lang="de-DE" sz="1400" dirty="0"/>
          </a:p>
        </p:txBody>
      </p:sp>
      <p:sp>
        <p:nvSpPr>
          <p:cNvPr id="23" name="Rechteck 22"/>
          <p:cNvSpPr/>
          <p:nvPr/>
        </p:nvSpPr>
        <p:spPr>
          <a:xfrm>
            <a:off x="4704165" y="5085184"/>
            <a:ext cx="3094973" cy="43204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de-DE" sz="1400" dirty="0" smtClean="0"/>
              <a:t>Vorliegendes Arbeitsplatzangebot</a:t>
            </a:r>
          </a:p>
          <a:p>
            <a:pPr algn="ctr"/>
            <a:r>
              <a:rPr lang="de-DE" sz="1400" dirty="0" smtClean="0"/>
              <a:t>25-50</a:t>
            </a:r>
            <a:endParaRPr lang="de-DE" sz="1400" dirty="0"/>
          </a:p>
        </p:txBody>
      </p:sp>
      <p:sp>
        <p:nvSpPr>
          <p:cNvPr id="24" name="Rechteck 23"/>
          <p:cNvSpPr/>
          <p:nvPr/>
        </p:nvSpPr>
        <p:spPr>
          <a:xfrm>
            <a:off x="2053120" y="4583957"/>
            <a:ext cx="2232248" cy="43204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de-DE" sz="1400" dirty="0" smtClean="0"/>
              <a:t>Integrierte Verwandtschaft</a:t>
            </a:r>
          </a:p>
          <a:p>
            <a:pPr algn="ctr"/>
            <a:r>
              <a:rPr lang="de-DE" sz="1400" dirty="0" smtClean="0"/>
              <a:t>25</a:t>
            </a:r>
            <a:endParaRPr lang="de-DE" sz="1400" dirty="0"/>
          </a:p>
        </p:txBody>
      </p:sp>
      <p:sp>
        <p:nvSpPr>
          <p:cNvPr id="25" name="Rechteck 24"/>
          <p:cNvSpPr/>
          <p:nvPr/>
        </p:nvSpPr>
        <p:spPr>
          <a:xfrm>
            <a:off x="4499992" y="4077072"/>
            <a:ext cx="2370338" cy="43204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de-DE" sz="1400" dirty="0" smtClean="0"/>
              <a:t>Weitere Sprachkenntnisse</a:t>
            </a:r>
          </a:p>
          <a:p>
            <a:pPr algn="ctr"/>
            <a:r>
              <a:rPr lang="de-DE" sz="1400" dirty="0" smtClean="0"/>
              <a:t>10-20</a:t>
            </a:r>
            <a:endParaRPr lang="de-DE" sz="1400" dirty="0"/>
          </a:p>
        </p:txBody>
      </p:sp>
      <p:sp>
        <p:nvSpPr>
          <p:cNvPr id="26" name="Rechteck 25"/>
          <p:cNvSpPr/>
          <p:nvPr/>
        </p:nvSpPr>
        <p:spPr>
          <a:xfrm>
            <a:off x="4355976" y="4583957"/>
            <a:ext cx="3299146" cy="43204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de-DE" sz="1400" dirty="0" smtClean="0"/>
              <a:t>Frühere EU-Aufenthalte (Bildung/Arbeit)</a:t>
            </a:r>
          </a:p>
          <a:p>
            <a:pPr algn="ctr"/>
            <a:r>
              <a:rPr lang="de-DE" sz="1400" dirty="0" smtClean="0"/>
              <a:t>10-30</a:t>
            </a:r>
            <a:endParaRPr lang="de-DE" sz="1400" dirty="0"/>
          </a:p>
        </p:txBody>
      </p:sp>
    </p:spTree>
    <p:extLst>
      <p:ext uri="{BB962C8B-B14F-4D97-AF65-F5344CB8AC3E}">
        <p14:creationId xmlns:p14="http://schemas.microsoft.com/office/powerpoint/2010/main" val="32755980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467544" y="692696"/>
            <a:ext cx="1656184" cy="43204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de-DE" sz="1600" dirty="0" smtClean="0"/>
              <a:t>Beispiel:</a:t>
            </a:r>
            <a:endParaRPr lang="de-DE" sz="1600" dirty="0"/>
          </a:p>
        </p:txBody>
      </p:sp>
      <p:sp>
        <p:nvSpPr>
          <p:cNvPr id="6" name="Rechteck 5"/>
          <p:cNvSpPr/>
          <p:nvPr/>
        </p:nvSpPr>
        <p:spPr>
          <a:xfrm>
            <a:off x="2668543" y="692696"/>
            <a:ext cx="5863897" cy="1080120"/>
          </a:xfrm>
          <a:prstGeom prst="rect">
            <a:avLst/>
          </a:prstGeom>
        </p:spPr>
        <p:style>
          <a:lnRef idx="1">
            <a:schemeClr val="accent5"/>
          </a:lnRef>
          <a:fillRef idx="2">
            <a:schemeClr val="accent5"/>
          </a:fillRef>
          <a:effectRef idx="1">
            <a:schemeClr val="accent5"/>
          </a:effectRef>
          <a:fontRef idx="minor">
            <a:schemeClr val="dk1"/>
          </a:fontRef>
        </p:style>
        <p:txBody>
          <a:bodyPr rtlCol="0" anchor="t"/>
          <a:lstStyle/>
          <a:p>
            <a:pPr marL="285750" indent="-285750">
              <a:buFont typeface="Arial" panose="020B0604020202020204" pitchFamily="34" charset="0"/>
              <a:buChar char="•"/>
            </a:pPr>
            <a:r>
              <a:rPr lang="de-DE" sz="1600" b="1" dirty="0" smtClean="0"/>
              <a:t>Anerkannte Krankenschwester von den Philippinen, 27 Jahre, mit Berufserfahrung und konkretem Arbeitsplatzangebot </a:t>
            </a:r>
          </a:p>
        </p:txBody>
      </p:sp>
      <p:sp>
        <p:nvSpPr>
          <p:cNvPr id="8" name="Rechteck 7"/>
          <p:cNvSpPr/>
          <p:nvPr/>
        </p:nvSpPr>
        <p:spPr>
          <a:xfrm>
            <a:off x="4776173" y="3510490"/>
            <a:ext cx="3756267" cy="48509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de-DE" sz="1400" dirty="0" smtClean="0"/>
              <a:t>Deutschkenntnisse B2</a:t>
            </a:r>
          </a:p>
          <a:p>
            <a:pPr algn="ctr"/>
            <a:r>
              <a:rPr lang="de-DE" sz="1400" dirty="0" smtClean="0"/>
              <a:t>100</a:t>
            </a:r>
            <a:endParaRPr lang="de-DE" sz="1400" dirty="0"/>
          </a:p>
        </p:txBody>
      </p:sp>
      <p:sp>
        <p:nvSpPr>
          <p:cNvPr id="9" name="Rechteck 8"/>
          <p:cNvSpPr/>
          <p:nvPr/>
        </p:nvSpPr>
        <p:spPr>
          <a:xfrm>
            <a:off x="899592" y="3510490"/>
            <a:ext cx="3819227" cy="48509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de-DE" sz="1400" dirty="0" smtClean="0"/>
              <a:t>Voll anerkannter Berufsabschluss</a:t>
            </a:r>
          </a:p>
          <a:p>
            <a:pPr algn="ctr"/>
            <a:r>
              <a:rPr lang="de-DE" sz="1400" dirty="0" smtClean="0"/>
              <a:t>100</a:t>
            </a:r>
            <a:endParaRPr lang="de-DE" sz="1400" dirty="0"/>
          </a:p>
        </p:txBody>
      </p:sp>
      <p:sp>
        <p:nvSpPr>
          <p:cNvPr id="10" name="Rechteck 9"/>
          <p:cNvSpPr/>
          <p:nvPr/>
        </p:nvSpPr>
        <p:spPr>
          <a:xfrm>
            <a:off x="3775257" y="2492897"/>
            <a:ext cx="3533047" cy="43204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de-DE" sz="1400" dirty="0" smtClean="0"/>
              <a:t>6 Jahre Berufserfahrung im Heimatland</a:t>
            </a:r>
          </a:p>
          <a:p>
            <a:pPr algn="ctr"/>
            <a:r>
              <a:rPr lang="de-DE" sz="1400" dirty="0" smtClean="0"/>
              <a:t>20</a:t>
            </a:r>
            <a:endParaRPr lang="de-DE" sz="1400" dirty="0"/>
          </a:p>
        </p:txBody>
      </p:sp>
      <p:sp>
        <p:nvSpPr>
          <p:cNvPr id="11" name="Rechteck 10"/>
          <p:cNvSpPr/>
          <p:nvPr/>
        </p:nvSpPr>
        <p:spPr>
          <a:xfrm>
            <a:off x="3059832" y="1988840"/>
            <a:ext cx="1908152" cy="43204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de-DE" sz="1400" dirty="0" smtClean="0"/>
              <a:t>Lebensalter &lt; 30 Jahre</a:t>
            </a:r>
          </a:p>
          <a:p>
            <a:pPr algn="ctr"/>
            <a:r>
              <a:rPr lang="de-DE" sz="1400" dirty="0" smtClean="0"/>
              <a:t>20</a:t>
            </a:r>
            <a:endParaRPr lang="de-DE" sz="1400" dirty="0"/>
          </a:p>
        </p:txBody>
      </p:sp>
      <p:sp>
        <p:nvSpPr>
          <p:cNvPr id="12" name="Rechteck 11"/>
          <p:cNvSpPr/>
          <p:nvPr/>
        </p:nvSpPr>
        <p:spPr>
          <a:xfrm>
            <a:off x="1115616" y="3014910"/>
            <a:ext cx="3168352" cy="43204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de-DE" sz="1400" dirty="0" smtClean="0"/>
              <a:t>Mangelberuf</a:t>
            </a:r>
          </a:p>
          <a:p>
            <a:pPr algn="ctr"/>
            <a:r>
              <a:rPr lang="de-DE" sz="1400" dirty="0" smtClean="0"/>
              <a:t>50</a:t>
            </a:r>
            <a:endParaRPr lang="de-DE" sz="1400" dirty="0"/>
          </a:p>
        </p:txBody>
      </p:sp>
      <p:sp>
        <p:nvSpPr>
          <p:cNvPr id="13" name="Rechteck 12"/>
          <p:cNvSpPr/>
          <p:nvPr/>
        </p:nvSpPr>
        <p:spPr>
          <a:xfrm>
            <a:off x="4355976" y="3014910"/>
            <a:ext cx="4091235" cy="43204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de-DE" sz="1400" dirty="0" smtClean="0"/>
              <a:t>Vorliegendes Arbeitsplatzangebot (Mangelberuf)</a:t>
            </a:r>
          </a:p>
          <a:p>
            <a:pPr algn="ctr"/>
            <a:r>
              <a:rPr lang="de-DE" sz="1400" dirty="0" smtClean="0"/>
              <a:t>50</a:t>
            </a:r>
            <a:endParaRPr lang="de-DE" sz="1400" dirty="0"/>
          </a:p>
        </p:txBody>
      </p:sp>
      <p:sp>
        <p:nvSpPr>
          <p:cNvPr id="15" name="Rechteck 14"/>
          <p:cNvSpPr/>
          <p:nvPr/>
        </p:nvSpPr>
        <p:spPr>
          <a:xfrm>
            <a:off x="1337566" y="2492896"/>
            <a:ext cx="2370338" cy="43204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de-DE" sz="1400" dirty="0" smtClean="0"/>
              <a:t>Englischkenntnisse B2</a:t>
            </a:r>
          </a:p>
          <a:p>
            <a:pPr algn="ctr"/>
            <a:r>
              <a:rPr lang="de-DE" sz="1400" dirty="0" smtClean="0"/>
              <a:t>20</a:t>
            </a:r>
            <a:endParaRPr lang="de-DE" sz="1400" dirty="0"/>
          </a:p>
        </p:txBody>
      </p:sp>
      <p:sp>
        <p:nvSpPr>
          <p:cNvPr id="17" name="Rechteck 16"/>
          <p:cNvSpPr/>
          <p:nvPr/>
        </p:nvSpPr>
        <p:spPr>
          <a:xfrm>
            <a:off x="1979713" y="4221088"/>
            <a:ext cx="6552728" cy="252028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marL="285750" indent="-285750">
              <a:buFont typeface="Arial" panose="020B0604020202020204" pitchFamily="34" charset="0"/>
              <a:buChar char="•"/>
            </a:pPr>
            <a:r>
              <a:rPr lang="de-DE" sz="1600" b="1" dirty="0" smtClean="0"/>
              <a:t>Ergebnis der Prüfung: </a:t>
            </a:r>
            <a:r>
              <a:rPr lang="de-DE" sz="1600" dirty="0" smtClean="0"/>
              <a:t>Sie erreicht durch die erfüllten Kriterien eine Punktzahl von 360. Das liegt über der Mindestpunktzahl von 200 und bedeutet: Sie darf einreisen, erhält einen gesicherten Aufenthalt und kann arbeiten.</a:t>
            </a:r>
          </a:p>
          <a:p>
            <a:pPr marL="285750" indent="-285750">
              <a:buFont typeface="Arial" panose="020B0604020202020204" pitchFamily="34" charset="0"/>
              <a:buChar char="•"/>
            </a:pPr>
            <a:endParaRPr lang="de-DE" sz="1600" dirty="0"/>
          </a:p>
          <a:p>
            <a:pPr marL="268288"/>
            <a:r>
              <a:rPr lang="de-DE" sz="1200" u="sng" dirty="0" smtClean="0"/>
              <a:t>Anmerkung:</a:t>
            </a:r>
            <a:r>
              <a:rPr lang="de-DE" sz="1200" dirty="0" smtClean="0"/>
              <a:t> Hier wird die Mindestpunktzahl übererfüllt. Dies bedeutet aber nicht, dass auf „überzählige“ Kriterien beliebig verzichtet werden könnte. So müssen für eine Tätigkeit als Krankenschwester in Deutschland zwingend eine volle Anerkennung und Deutschkenntnisse B2 vorliegen, unabhängig vom Aufenthaltsrecht.</a:t>
            </a:r>
            <a:endParaRPr lang="de-DE" sz="1200" dirty="0"/>
          </a:p>
        </p:txBody>
      </p:sp>
    </p:spTree>
    <p:extLst>
      <p:ext uri="{BB962C8B-B14F-4D97-AF65-F5344CB8AC3E}">
        <p14:creationId xmlns:p14="http://schemas.microsoft.com/office/powerpoint/2010/main" val="3215104637"/>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254</Words>
  <Application>Microsoft Office PowerPoint</Application>
  <PresentationFormat>Bildschirmpräsentation (4:3)</PresentationFormat>
  <Paragraphs>69</Paragraphs>
  <Slides>3</Slides>
  <Notes>0</Notes>
  <HiddenSlides>0</HiddenSlides>
  <MMClips>0</MMClips>
  <ScaleCrop>false</ScaleCrop>
  <HeadingPairs>
    <vt:vector size="4" baseType="variant">
      <vt:variant>
        <vt:lpstr>Design</vt:lpstr>
      </vt:variant>
      <vt:variant>
        <vt:i4>1</vt:i4>
      </vt:variant>
      <vt:variant>
        <vt:lpstr>Folientitel</vt:lpstr>
      </vt:variant>
      <vt:variant>
        <vt:i4>3</vt:i4>
      </vt:variant>
    </vt:vector>
  </HeadingPairs>
  <TitlesOfParts>
    <vt:vector size="4" baseType="lpstr">
      <vt:lpstr>Larissa</vt:lpstr>
      <vt:lpstr>Einwanderungsgesetz (schematisch)</vt:lpstr>
      <vt:lpstr>PowerPoint-Präsentation</vt:lpstr>
      <vt:lpstr>PowerPoint-Präsentation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created xsi:type="dcterms:W3CDTF">2018-08-09T07:52:32Z</dcterms:created>
  <dcterms:modified xsi:type="dcterms:W3CDTF">2018-08-09T07:52:44Z</dcterms:modified>
</cp:coreProperties>
</file>